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2"/>
  </p:notesMasterIdLst>
  <p:handoutMasterIdLst>
    <p:handoutMasterId r:id="rId33"/>
  </p:handoutMasterIdLst>
  <p:sldIdLst>
    <p:sldId id="288" r:id="rId5"/>
    <p:sldId id="292" r:id="rId6"/>
    <p:sldId id="318" r:id="rId7"/>
    <p:sldId id="293" r:id="rId8"/>
    <p:sldId id="303" r:id="rId9"/>
    <p:sldId id="294" r:id="rId10"/>
    <p:sldId id="308" r:id="rId11"/>
    <p:sldId id="298" r:id="rId12"/>
    <p:sldId id="309" r:id="rId13"/>
    <p:sldId id="310" r:id="rId14"/>
    <p:sldId id="320" r:id="rId15"/>
    <p:sldId id="311" r:id="rId16"/>
    <p:sldId id="312" r:id="rId17"/>
    <p:sldId id="313" r:id="rId18"/>
    <p:sldId id="319" r:id="rId19"/>
    <p:sldId id="315" r:id="rId20"/>
    <p:sldId id="317" r:id="rId21"/>
    <p:sldId id="297" r:id="rId22"/>
    <p:sldId id="314" r:id="rId23"/>
    <p:sldId id="306" r:id="rId24"/>
    <p:sldId id="299" r:id="rId25"/>
    <p:sldId id="321" r:id="rId26"/>
    <p:sldId id="322" r:id="rId27"/>
    <p:sldId id="302" r:id="rId28"/>
    <p:sldId id="296" r:id="rId29"/>
    <p:sldId id="279" r:id="rId30"/>
    <p:sldId id="278" r:id="rId31"/>
  </p:sldIdLst>
  <p:sldSz cx="9144000" cy="6858000" type="screen4x3"/>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94F"/>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4559" autoAdjust="0"/>
  </p:normalViewPr>
  <p:slideViewPr>
    <p:cSldViewPr snapToGrid="0" showGuides="1">
      <p:cViewPr>
        <p:scale>
          <a:sx n="80" d="100"/>
          <a:sy n="80" d="100"/>
        </p:scale>
        <p:origin x="1902" y="222"/>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1/7/2018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23982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220984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305935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4155253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2624077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a:t>
            </a:r>
            <a:r>
              <a:rPr lang="en-US" baseline="0" dirty="0" smtClean="0">
                <a:solidFill>
                  <a:srgbClr val="444444"/>
                </a:solidFill>
                <a:latin typeface="Source Sans Pro"/>
              </a:rPr>
              <a:t> nomenclature</a:t>
            </a:r>
            <a:endParaRPr lang="en-US" dirty="0" smtClean="0">
              <a:solidFill>
                <a:srgbClr val="444444"/>
              </a:solidFill>
              <a:latin typeface="Source Sans Pro"/>
            </a:endParaRP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270394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3228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2289899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25</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26</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27</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3796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16594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274424"/>
            <a:ext cx="9144000" cy="2403566"/>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4969377"/>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287679"/>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1/7/2018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6"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1/7/2018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43428" y="3304638"/>
            <a:ext cx="8622197" cy="934523"/>
          </a:xfrm>
        </p:spPr>
        <p:txBody>
          <a:bodyPr/>
          <a:lstStyle/>
          <a:p>
            <a:r>
              <a:rPr lang="en-US" sz="3200" b="1" dirty="0"/>
              <a:t>Using R to Promote Data Interoperability in the </a:t>
            </a:r>
            <a:r>
              <a:rPr lang="en-US" sz="3200" b="1" dirty="0" smtClean="0"/>
              <a:t>Atmospheric </a:t>
            </a:r>
            <a:r>
              <a:rPr lang="en-US" sz="3200" b="1" dirty="0"/>
              <a:t>Science </a:t>
            </a:r>
            <a:r>
              <a:rPr lang="en-US" sz="3200" b="1" dirty="0" smtClean="0"/>
              <a:t>Community</a:t>
            </a:r>
            <a:endParaRPr lang="en-US" sz="3200" dirty="0"/>
          </a:p>
        </p:txBody>
      </p:sp>
      <p:sp>
        <p:nvSpPr>
          <p:cNvPr id="3" name="Rectangle 2"/>
          <p:cNvSpPr/>
          <p:nvPr/>
        </p:nvSpPr>
        <p:spPr>
          <a:xfrm>
            <a:off x="43545" y="4492660"/>
            <a:ext cx="5774139" cy="338554"/>
          </a:xfrm>
          <a:prstGeom prst="rect">
            <a:avLst/>
          </a:prstGeom>
        </p:spPr>
        <p:txBody>
          <a:bodyPr wrap="square">
            <a:spAutoFit/>
          </a:bodyPr>
          <a:lstStyle/>
          <a:p>
            <a:pPr algn="ctr"/>
            <a:r>
              <a:rPr lang="en-US" sz="1600" dirty="0" smtClean="0">
                <a:solidFill>
                  <a:schemeClr val="bg1"/>
                </a:solidFill>
              </a:rPr>
              <a:t>10 </a:t>
            </a:r>
            <a:r>
              <a:rPr lang="en-US" sz="1600" dirty="0">
                <a:solidFill>
                  <a:schemeClr val="bg1"/>
                </a:solidFill>
              </a:rPr>
              <a:t>January </a:t>
            </a:r>
            <a:r>
              <a:rPr lang="en-US" sz="1600" dirty="0" smtClean="0">
                <a:solidFill>
                  <a:schemeClr val="bg1"/>
                </a:solidFill>
              </a:rPr>
              <a:t>2017 | Austin</a:t>
            </a:r>
            <a:r>
              <a:rPr lang="en-US" sz="1600" dirty="0">
                <a:solidFill>
                  <a:schemeClr val="bg1"/>
                </a:solidFill>
              </a:rPr>
              <a:t>, </a:t>
            </a:r>
            <a:r>
              <a:rPr lang="en-US" sz="1600" dirty="0" smtClean="0">
                <a:solidFill>
                  <a:schemeClr val="bg1"/>
                </a:solidFill>
              </a:rPr>
              <a:t>TX | Annual </a:t>
            </a:r>
            <a:r>
              <a:rPr lang="en-US" sz="1600" dirty="0">
                <a:solidFill>
                  <a:schemeClr val="bg1"/>
                </a:solidFill>
              </a:rPr>
              <a:t>AMS Conference</a:t>
            </a:r>
          </a:p>
        </p:txBody>
      </p:sp>
      <p:sp>
        <p:nvSpPr>
          <p:cNvPr id="2" name="Rectangle 1"/>
          <p:cNvSpPr/>
          <p:nvPr/>
        </p:nvSpPr>
        <p:spPr>
          <a:xfrm>
            <a:off x="356340" y="4179635"/>
            <a:ext cx="6662057" cy="400110"/>
          </a:xfrm>
          <a:prstGeom prst="rect">
            <a:avLst/>
          </a:prstGeom>
        </p:spPr>
        <p:txBody>
          <a:bodyPr wrap="square">
            <a:spAutoFit/>
          </a:bodyPr>
          <a:lstStyle/>
          <a:p>
            <a:r>
              <a:rPr lang="en-US" sz="2000" dirty="0">
                <a:solidFill>
                  <a:srgbClr val="FBB94F"/>
                </a:solidFill>
              </a:rPr>
              <a:t>Josh Roberti, Robert </a:t>
            </a:r>
            <a:r>
              <a:rPr lang="en-US" sz="2000" dirty="0" smtClean="0">
                <a:solidFill>
                  <a:srgbClr val="FBB94F"/>
                </a:solidFill>
              </a:rPr>
              <a:t>Lee,</a:t>
            </a:r>
            <a:r>
              <a:rPr lang="en-US" sz="2000" baseline="30000" dirty="0" smtClean="0">
                <a:solidFill>
                  <a:srgbClr val="FBB94F"/>
                </a:solidFill>
              </a:rPr>
              <a:t> </a:t>
            </a:r>
            <a:r>
              <a:rPr lang="en-US" sz="2000" dirty="0" smtClean="0">
                <a:solidFill>
                  <a:srgbClr val="FBB94F"/>
                </a:solidFill>
              </a:rPr>
              <a:t>Cody Flagg and Lee </a:t>
            </a:r>
            <a:r>
              <a:rPr lang="en-US" sz="2000" dirty="0">
                <a:solidFill>
                  <a:srgbClr val="FBB94F"/>
                </a:solidFill>
              </a:rPr>
              <a:t>Stanish</a:t>
            </a:r>
            <a:endParaRPr lang="en-US" sz="2000" dirty="0">
              <a:solidFill>
                <a:srgbClr val="FBB94F"/>
              </a:solidFill>
            </a:endParaRP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523544" y="1325096"/>
            <a:ext cx="41436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107,126 stations</a:t>
            </a:r>
            <a:endParaRPr lang="en-US" sz="2000" dirty="0"/>
          </a:p>
          <a:p>
            <a:pPr marL="800100" lvl="1" indent="-342900">
              <a:buFont typeface="Arial" panose="020B0604020202020204" pitchFamily="34" charset="0"/>
              <a:buChar char="•"/>
            </a:pPr>
            <a:r>
              <a:rPr lang="en-US" sz="2000" dirty="0" smtClean="0">
                <a:solidFill>
                  <a:srgbClr val="00B050"/>
                </a:solidFill>
              </a:rPr>
              <a:t>~29%  w/ start dates</a:t>
            </a:r>
            <a:endParaRPr lang="en-US" sz="2000" dirty="0">
              <a:solidFill>
                <a:srgbClr val="00B050"/>
              </a:solidFill>
            </a:endParaRPr>
          </a:p>
          <a:p>
            <a:pPr marL="800100" lvl="1"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start dates</a:t>
            </a:r>
            <a:endParaRPr lang="en-US" sz="2000" dirty="0" smtClean="0">
              <a:solidFill>
                <a:srgbClr val="FF0000"/>
              </a:solidFill>
            </a:endParaRP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523544" y="1325096"/>
            <a:ext cx="41436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107,126 stations</a:t>
            </a:r>
            <a:endParaRPr lang="en-US" sz="2000" dirty="0"/>
          </a:p>
          <a:p>
            <a:pPr marL="800100" lvl="1" indent="-342900">
              <a:buFont typeface="Arial" panose="020B0604020202020204" pitchFamily="34" charset="0"/>
              <a:buChar char="•"/>
            </a:pPr>
            <a:r>
              <a:rPr lang="en-US" sz="2000" dirty="0" smtClean="0">
                <a:solidFill>
                  <a:srgbClr val="00B050"/>
                </a:solidFill>
              </a:rPr>
              <a:t>~29%  w/ start dates</a:t>
            </a:r>
            <a:endParaRPr lang="en-US" sz="2000" dirty="0">
              <a:solidFill>
                <a:srgbClr val="00B050"/>
              </a:solidFill>
            </a:endParaRPr>
          </a:p>
          <a:p>
            <a:pPr marL="800100" lvl="1"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start dates</a:t>
            </a:r>
            <a:endParaRPr lang="en-US" sz="2000" dirty="0" smtClean="0">
              <a:solidFill>
                <a:srgbClr val="FF0000"/>
              </a:solidFill>
            </a:endParaRP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1523544" y="1269820"/>
            <a:ext cx="3601349" cy="1279881"/>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021295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058604" y="2341453"/>
            <a:ext cx="2567183" cy="859764"/>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a:t>
            </a:r>
            <a:r>
              <a:rPr lang="en-US" sz="1600" dirty="0" smtClean="0">
                <a:solidFill>
                  <a:srgbClr val="FF0000"/>
                </a:solidFill>
              </a:rPr>
              <a:t>repositories</a:t>
            </a:r>
            <a:endParaRPr lang="en-US" sz="1600" dirty="0" smtClean="0">
              <a:solidFill>
                <a:srgbClr val="FF0000"/>
              </a:solidFill>
            </a:endParaRPr>
          </a:p>
        </p:txBody>
      </p:sp>
      <p:pic>
        <p:nvPicPr>
          <p:cNvPr id="5" name="Picture 4"/>
          <p:cNvPicPr>
            <a:picLocks noChangeAspect="1"/>
          </p:cNvPicPr>
          <p:nvPr/>
        </p:nvPicPr>
        <p:blipFill>
          <a:blip r:embed="rId6"/>
          <a:stretch>
            <a:fillRect/>
          </a:stretch>
        </p:blipFill>
        <p:spPr>
          <a:xfrm>
            <a:off x="6063393" y="3896810"/>
            <a:ext cx="2585885" cy="837681"/>
          </a:xfrm>
          <a:prstGeom prst="rect">
            <a:avLst/>
          </a:prstGeom>
        </p:spPr>
      </p:pic>
      <p:cxnSp>
        <p:nvCxnSpPr>
          <p:cNvPr id="13" name="Straight Connector 12"/>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11893" y="3823975"/>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sp>
        <p:nvSpPr>
          <p:cNvPr id="32"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pic>
        <p:nvPicPr>
          <p:cNvPr id="27" name="Picture 26"/>
          <p:cNvPicPr>
            <a:picLocks noChangeAspect="1"/>
          </p:cNvPicPr>
          <p:nvPr/>
        </p:nvPicPr>
        <p:blipFill>
          <a:blip r:embed="rId7"/>
          <a:stretch>
            <a:fillRect/>
          </a:stretch>
        </p:blipFill>
        <p:spPr>
          <a:xfrm>
            <a:off x="3394587" y="4275341"/>
            <a:ext cx="762000" cy="352425"/>
          </a:xfrm>
          <a:prstGeom prst="rect">
            <a:avLst/>
          </a:prstGeom>
        </p:spPr>
      </p:pic>
      <p:sp>
        <p:nvSpPr>
          <p:cNvPr id="29" name="Rectangle 28"/>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251840" y="5120552"/>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3224708" y="511837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4" name="Picture 33"/>
          <p:cNvPicPr>
            <a:picLocks noChangeAspect="1"/>
          </p:cNvPicPr>
          <p:nvPr/>
        </p:nvPicPr>
        <p:blipFill>
          <a:blip r:embed="rId8"/>
          <a:stretch>
            <a:fillRect/>
          </a:stretch>
        </p:blipFill>
        <p:spPr>
          <a:xfrm>
            <a:off x="3303363" y="5433221"/>
            <a:ext cx="1905000" cy="400050"/>
          </a:xfrm>
          <a:prstGeom prst="rect">
            <a:avLst/>
          </a:prstGeom>
        </p:spPr>
      </p:pic>
      <p:cxnSp>
        <p:nvCxnSpPr>
          <p:cNvPr id="35" name="Straight Arrow Connector 34"/>
          <p:cNvCxnSpPr>
            <a:stCxn id="29" idx="2"/>
          </p:cNvCxnSpPr>
          <p:nvPr/>
        </p:nvCxnSpPr>
        <p:spPr>
          <a:xfrm>
            <a:off x="3863635" y="4620741"/>
            <a:ext cx="309716" cy="4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534926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13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2302285" y="3204528"/>
            <a:ext cx="1924050" cy="238125"/>
          </a:xfrm>
          <a:prstGeom prst="rect">
            <a:avLst/>
          </a:prstGeom>
        </p:spPr>
      </p:pic>
      <p:cxnSp>
        <p:nvCxnSpPr>
          <p:cNvPr id="11" name="Straight Arrow Connector 10"/>
          <p:cNvCxnSpPr/>
          <p:nvPr/>
        </p:nvCxnSpPr>
        <p:spPr>
          <a:xfrm flipV="1">
            <a:off x="3675747" y="2264924"/>
            <a:ext cx="847063" cy="920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518787" y="1508315"/>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You get the idea..</a:t>
            </a:r>
          </a:p>
        </p:txBody>
      </p:sp>
      <p:sp>
        <p:nvSpPr>
          <p:cNvPr id="13" name="Rectangle 12"/>
          <p:cNvSpPr/>
          <p:nvPr/>
        </p:nvSpPr>
        <p:spPr bwMode="auto">
          <a:xfrm>
            <a:off x="2202555" y="3199336"/>
            <a:ext cx="2984295" cy="30727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64936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Tree>
    <p:extLst>
      <p:ext uri="{BB962C8B-B14F-4D97-AF65-F5344CB8AC3E}">
        <p14:creationId xmlns:p14="http://schemas.microsoft.com/office/powerpoint/2010/main" val="281487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
        <p:nvSpPr>
          <p:cNvPr id="10" name="Rectangle 9"/>
          <p:cNvSpPr/>
          <p:nvPr/>
        </p:nvSpPr>
        <p:spPr>
          <a:xfrm>
            <a:off x="122830" y="4724781"/>
            <a:ext cx="8939906"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biomass</a:t>
            </a:r>
            <a:r>
              <a:rPr lang="en-US" dirty="0" smtClean="0">
                <a:solidFill>
                  <a:srgbClr val="444444"/>
                </a:solidFill>
                <a:latin typeface="Source Sans Pro"/>
              </a:rPr>
              <a:t>)</a:t>
            </a:r>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2712615">
            <a:off x="5131462" y="4607379"/>
            <a:ext cx="888504"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077218"/>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a:t>
            </a:r>
            <a:r>
              <a:rPr lang="en-US" sz="1600" b="1" dirty="0" smtClean="0"/>
              <a:t>fire bounds</a:t>
            </a:r>
            <a:endParaRPr lang="en-US" sz="1600" b="1" dirty="0" smtClean="0"/>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 </a:t>
            </a:r>
          </a:p>
          <a:p>
            <a:pPr algn="ctr"/>
            <a:r>
              <a:rPr lang="en-US" sz="1600" dirty="0" smtClean="0">
                <a:sym typeface="Wingdings" panose="05000000000000000000" pitchFamily="2" charset="2"/>
              </a:rPr>
              <a:t>(22 stations monitor both elements)</a:t>
            </a:r>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a:t>
            </a:r>
            <a:r>
              <a:rPr lang="en-US" sz="1600" b="1" dirty="0" smtClean="0"/>
              <a:t>fire bounds</a:t>
            </a:r>
            <a:endParaRPr lang="en-US" sz="1600" b="1" dirty="0" smtClean="0"/>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a:t>
            </a:r>
            <a:r>
              <a:rPr lang="en-US" sz="1600" dirty="0" smtClean="0">
                <a:sym typeface="Wingdings" panose="05000000000000000000" pitchFamily="2" charset="2"/>
              </a:rPr>
              <a:t>precipitation</a:t>
            </a:r>
            <a:endParaRPr lang="en-US" sz="1600" dirty="0" smtClean="0">
              <a:sym typeface="Wingdings" panose="05000000000000000000" pitchFamily="2" charset="2"/>
            </a:endParaRPr>
          </a:p>
          <a:p>
            <a:pPr marL="285750" indent="-285750">
              <a:buFont typeface="Arial" panose="020B0604020202020204" pitchFamily="34" charset="0"/>
              <a:buChar char="•"/>
            </a:pPr>
            <a:r>
              <a:rPr lang="en-US" sz="1600" dirty="0" smtClean="0">
                <a:sym typeface="Wingdings" panose="05000000000000000000" pitchFamily="2" charset="2"/>
              </a:rPr>
              <a:t>22  snow </a:t>
            </a:r>
            <a:r>
              <a:rPr lang="en-US" sz="1600" dirty="0" smtClean="0">
                <a:sym typeface="Wingdings" panose="05000000000000000000" pitchFamily="2" charset="2"/>
              </a:rPr>
              <a:t>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a:t>
            </a:r>
            <a:r>
              <a:rPr lang="en-US" sz="1600" dirty="0" smtClean="0">
                <a:sym typeface="Wingdings" panose="05000000000000000000" pitchFamily="2" charset="2"/>
              </a:rPr>
              <a:t>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Tree>
    <p:extLst>
      <p:ext uri="{BB962C8B-B14F-4D97-AF65-F5344CB8AC3E}">
        <p14:creationId xmlns:p14="http://schemas.microsoft.com/office/powerpoint/2010/main" val="325161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a:t>
            </a:r>
            <a:r>
              <a:rPr lang="en-US" sz="2000" i="1" u="sng" dirty="0" smtClean="0"/>
              <a:t> </a:t>
            </a:r>
            <a:r>
              <a:rPr lang="en-US" sz="2000" i="1" u="sng" dirty="0" smtClean="0"/>
              <a:t>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a:t>
            </a:r>
            <a:r>
              <a:rPr lang="en-US" sz="1600" b="1" dirty="0" smtClean="0"/>
              <a:t>fire bounds</a:t>
            </a:r>
            <a:endParaRPr lang="en-US" sz="1600" b="1" dirty="0" smtClean="0"/>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a:t>
            </a:r>
            <a:r>
              <a:rPr lang="en-US" sz="1600" dirty="0" smtClean="0">
                <a:sym typeface="Wingdings" panose="05000000000000000000" pitchFamily="2" charset="2"/>
              </a:rPr>
              <a:t>precipitation</a:t>
            </a:r>
            <a:endParaRPr lang="en-US" sz="1600" dirty="0" smtClean="0">
              <a:sym typeface="Wingdings" panose="05000000000000000000" pitchFamily="2" charset="2"/>
            </a:endParaRPr>
          </a:p>
          <a:p>
            <a:pPr marL="285750" indent="-285750">
              <a:buFont typeface="Arial" panose="020B0604020202020204" pitchFamily="34" charset="0"/>
              <a:buChar char="•"/>
            </a:pPr>
            <a:r>
              <a:rPr lang="en-US" sz="1600" dirty="0" smtClean="0">
                <a:sym typeface="Wingdings" panose="05000000000000000000" pitchFamily="2" charset="2"/>
              </a:rPr>
              <a:t>22  snow </a:t>
            </a:r>
            <a:r>
              <a:rPr lang="en-US" sz="1600" dirty="0" smtClean="0">
                <a:sym typeface="Wingdings" panose="05000000000000000000" pitchFamily="2" charset="2"/>
              </a:rPr>
              <a:t>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a:t>
            </a:r>
            <a:r>
              <a:rPr lang="en-US" sz="1600" dirty="0" smtClean="0">
                <a:sym typeface="Wingdings" panose="05000000000000000000" pitchFamily="2" charset="2"/>
              </a:rPr>
              <a:t>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4" name="Rectangle 13"/>
          <p:cNvSpPr/>
          <p:nvPr/>
        </p:nvSpPr>
        <p:spPr>
          <a:xfrm>
            <a:off x="5706984" y="4547687"/>
            <a:ext cx="2776616" cy="646331"/>
          </a:xfrm>
          <a:prstGeom prst="rect">
            <a:avLst/>
          </a:prstGeom>
        </p:spPr>
        <p:txBody>
          <a:bodyPr wrap="square">
            <a:spAutoFit/>
          </a:bodyPr>
          <a:lstStyle/>
          <a:p>
            <a:pPr algn="ctr"/>
            <a:r>
              <a:rPr lang="en-US" dirty="0" smtClean="0">
                <a:sym typeface="Wingdings" panose="05000000000000000000" pitchFamily="2" charset="2"/>
              </a:rPr>
              <a:t>Go download data for 16 stations </a:t>
            </a:r>
            <a:endParaRPr lang="en-US" dirty="0"/>
          </a:p>
        </p:txBody>
      </p:sp>
      <p:cxnSp>
        <p:nvCxnSpPr>
          <p:cNvPr id="16" name="Straight Arrow Connector 15"/>
          <p:cNvCxnSpPr/>
          <p:nvPr/>
        </p:nvCxnSpPr>
        <p:spPr>
          <a:xfrm>
            <a:off x="7390707" y="5138057"/>
            <a:ext cx="568927" cy="3329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20570" y="5194018"/>
            <a:ext cx="27353" cy="30460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73899" y="5110449"/>
            <a:ext cx="407109" cy="38817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97426" y="5500591"/>
            <a:ext cx="1005403" cy="369332"/>
          </a:xfrm>
          <a:prstGeom prst="rect">
            <a:avLst/>
          </a:prstGeom>
          <a:noFill/>
        </p:spPr>
        <p:txBody>
          <a:bodyPr wrap="none" rtlCol="0">
            <a:spAutoFit/>
          </a:bodyPr>
          <a:lstStyle/>
          <a:p>
            <a:r>
              <a:rPr lang="en-US" i="1" dirty="0" smtClean="0"/>
              <a:t>RNRCS</a:t>
            </a:r>
            <a:endParaRPr lang="en-US" i="1" dirty="0"/>
          </a:p>
        </p:txBody>
      </p:sp>
      <p:sp>
        <p:nvSpPr>
          <p:cNvPr id="30" name="TextBox 29"/>
          <p:cNvSpPr txBox="1"/>
          <p:nvPr/>
        </p:nvSpPr>
        <p:spPr>
          <a:xfrm>
            <a:off x="6636838" y="5443037"/>
            <a:ext cx="774571" cy="369332"/>
          </a:xfrm>
          <a:prstGeom prst="rect">
            <a:avLst/>
          </a:prstGeom>
          <a:noFill/>
        </p:spPr>
        <p:txBody>
          <a:bodyPr wrap="none" rtlCol="0">
            <a:spAutoFit/>
          </a:bodyPr>
          <a:lstStyle/>
          <a:p>
            <a:r>
              <a:rPr lang="en-US" i="1" dirty="0" err="1" smtClean="0"/>
              <a:t>rnoaa</a:t>
            </a:r>
            <a:endParaRPr lang="en-US" i="1" dirty="0"/>
          </a:p>
        </p:txBody>
      </p:sp>
      <p:sp>
        <p:nvSpPr>
          <p:cNvPr id="31" name="TextBox 30"/>
          <p:cNvSpPr txBox="1"/>
          <p:nvPr/>
        </p:nvSpPr>
        <p:spPr>
          <a:xfrm>
            <a:off x="7757622" y="5415056"/>
            <a:ext cx="753291" cy="369332"/>
          </a:xfrm>
          <a:prstGeom prst="rect">
            <a:avLst/>
          </a:prstGeom>
          <a:noFill/>
        </p:spPr>
        <p:txBody>
          <a:bodyPr wrap="square" rtlCol="0">
            <a:spAutoFit/>
          </a:bodyPr>
          <a:lstStyle/>
          <a:p>
            <a:r>
              <a:rPr lang="en-US" i="1" dirty="0" err="1" smtClean="0"/>
              <a:t>nneo</a:t>
            </a:r>
            <a:endParaRPr lang="en-US" i="1" dirty="0"/>
          </a:p>
        </p:txBody>
      </p:sp>
    </p:spTree>
    <p:extLst>
      <p:ext uri="{BB962C8B-B14F-4D97-AF65-F5344CB8AC3E}">
        <p14:creationId xmlns:p14="http://schemas.microsoft.com/office/powerpoint/2010/main" val="892104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Operation Popeye</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560" y="1258528"/>
            <a:ext cx="5784383" cy="4338287"/>
          </a:xfrm>
          <a:prstGeom prst="rect">
            <a:avLst/>
          </a:prstGeom>
        </p:spPr>
      </p:pic>
      <p:sp>
        <p:nvSpPr>
          <p:cNvPr id="3" name="Rectangle 2"/>
          <p:cNvSpPr/>
          <p:nvPr/>
        </p:nvSpPr>
        <p:spPr>
          <a:xfrm>
            <a:off x="118959" y="847634"/>
            <a:ext cx="8361550" cy="4770537"/>
          </a:xfrm>
          <a:prstGeom prst="rect">
            <a:avLst/>
          </a:prstGeom>
        </p:spPr>
        <p:txBody>
          <a:bodyPr wrap="square">
            <a:spAutoFit/>
          </a:bodyPr>
          <a:lstStyle/>
          <a:p>
            <a:r>
              <a:rPr lang="en-US" dirty="0" smtClean="0">
                <a:solidFill>
                  <a:srgbClr val="222222"/>
                </a:solidFill>
                <a:latin typeface="Arial" panose="020B0604020202020204" pitchFamily="34" charset="0"/>
              </a:rPr>
              <a:t>A </a:t>
            </a:r>
            <a:r>
              <a:rPr lang="en-US" i="1" dirty="0" smtClean="0">
                <a:solidFill>
                  <a:srgbClr val="222222"/>
                </a:solidFill>
                <a:latin typeface="Arial" panose="020B0604020202020204" pitchFamily="34" charset="0"/>
              </a:rPr>
              <a:t>highly classified </a:t>
            </a:r>
            <a:r>
              <a:rPr lang="en-US" dirty="0" smtClean="0">
                <a:solidFill>
                  <a:srgbClr val="222222"/>
                </a:solidFill>
                <a:latin typeface="Arial" panose="020B0604020202020204" pitchFamily="34" charset="0"/>
              </a:rPr>
              <a:t>weather modification program in SE Asia during Vietnam War</a:t>
            </a:r>
          </a:p>
          <a:p>
            <a:endParaRPr lang="en-US"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When?</a:t>
            </a:r>
          </a:p>
          <a:p>
            <a:r>
              <a:rPr lang="en-US" sz="1600" dirty="0" smtClean="0">
                <a:solidFill>
                  <a:srgbClr val="222222"/>
                </a:solidFill>
                <a:latin typeface="Arial" panose="020B0604020202020204" pitchFamily="34" charset="0"/>
              </a:rPr>
              <a:t>3/20/1967 to 7/5/1972</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What?</a:t>
            </a:r>
          </a:p>
          <a:p>
            <a:r>
              <a:rPr lang="en-US" sz="1600" dirty="0" smtClean="0">
                <a:solidFill>
                  <a:srgbClr val="222222"/>
                </a:solidFill>
                <a:latin typeface="Arial" panose="020B0604020202020204" pitchFamily="34" charset="0"/>
              </a:rPr>
              <a:t>Cloud Seeding</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Why?</a:t>
            </a:r>
          </a:p>
          <a:p>
            <a:r>
              <a:rPr lang="en-US" sz="1600" dirty="0" smtClean="0">
                <a:solidFill>
                  <a:srgbClr val="222222"/>
                </a:solidFill>
                <a:latin typeface="Arial" panose="020B0604020202020204" pitchFamily="34" charset="0"/>
              </a:rPr>
              <a:t>Extend Monsoon Season</a:t>
            </a:r>
            <a:r>
              <a:rPr lang="en-US" sz="1600" dirty="0" smtClean="0"/>
              <a:t> </a:t>
            </a:r>
          </a:p>
          <a:p>
            <a:r>
              <a:rPr lang="en-US" sz="1600" dirty="0" smtClean="0">
                <a:solidFill>
                  <a:srgbClr val="222222"/>
                </a:solidFill>
                <a:latin typeface="Arial" panose="020B0604020202020204" pitchFamily="34" charset="0"/>
              </a:rPr>
              <a:t>over Ho Chi Minh Trail</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Who?</a:t>
            </a:r>
          </a:p>
          <a:p>
            <a:r>
              <a:rPr lang="en-US" sz="1600" dirty="0" smtClean="0">
                <a:solidFill>
                  <a:srgbClr val="222222"/>
                </a:solidFill>
                <a:latin typeface="Arial" panose="020B0604020202020204" pitchFamily="34" charset="0"/>
              </a:rPr>
              <a:t>54</a:t>
            </a:r>
            <a:r>
              <a:rPr lang="en-US" sz="1600" baseline="30000" dirty="0" smtClean="0">
                <a:solidFill>
                  <a:srgbClr val="222222"/>
                </a:solidFill>
                <a:latin typeface="Arial" panose="020B0604020202020204" pitchFamily="34" charset="0"/>
              </a:rPr>
              <a:t>th</a:t>
            </a:r>
            <a:r>
              <a:rPr lang="en-US" sz="1600" dirty="0" smtClean="0">
                <a:solidFill>
                  <a:srgbClr val="222222"/>
                </a:solidFill>
                <a:latin typeface="Arial" panose="020B0604020202020204" pitchFamily="34" charset="0"/>
              </a:rPr>
              <a:t> Weather Reconnaissance </a:t>
            </a:r>
          </a:p>
          <a:p>
            <a:r>
              <a:rPr lang="en-US" sz="1600" dirty="0" smtClean="0">
                <a:solidFill>
                  <a:srgbClr val="222222"/>
                </a:solidFill>
                <a:latin typeface="Arial" panose="020B0604020202020204" pitchFamily="34" charset="0"/>
              </a:rPr>
              <a:t>Squadron via CIA </a:t>
            </a:r>
            <a:r>
              <a:rPr lang="en-US" sz="1600" i="1" dirty="0" smtClean="0">
                <a:solidFill>
                  <a:srgbClr val="222222"/>
                </a:solidFill>
                <a:latin typeface="Arial" panose="020B0604020202020204" pitchFamily="34" charset="0"/>
              </a:rPr>
              <a:t>et al.</a:t>
            </a:r>
          </a:p>
          <a:p>
            <a:endParaRPr lang="en-US" sz="1600"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“Make mud, not war”</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03469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Continued and Future Goals</a:t>
            </a:r>
            <a:endParaRPr lang="en-US" sz="3600" i="1" dirty="0"/>
          </a:p>
        </p:txBody>
      </p:sp>
      <p:sp>
        <p:nvSpPr>
          <p:cNvPr id="5" name="Rectangle 4"/>
          <p:cNvSpPr/>
          <p:nvPr/>
        </p:nvSpPr>
        <p:spPr>
          <a:xfrm>
            <a:off x="295940" y="747078"/>
            <a:ext cx="8848060" cy="3970318"/>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Filter 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data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ARM</a:t>
            </a: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err="1" smtClean="0">
                <a:solidFill>
                  <a:srgbClr val="444444"/>
                </a:solidFill>
                <a:latin typeface="Source Sans Pro"/>
              </a:rPr>
              <a:t>Mesowest</a:t>
            </a:r>
            <a:r>
              <a:rPr lang="en-US" i="1" dirty="0" smtClean="0">
                <a:solidFill>
                  <a:srgbClr val="444444"/>
                </a:solidFill>
                <a:latin typeface="Source Sans Pro"/>
              </a:rPr>
              <a:t>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
        <p:nvSpPr>
          <p:cNvPr id="5" name="Rectangle 4"/>
          <p:cNvSpPr/>
          <p:nvPr/>
        </p:nvSpPr>
        <p:spPr bwMode="auto">
          <a:xfrm>
            <a:off x="737486" y="5366277"/>
            <a:ext cx="2551814" cy="314916"/>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43414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67494" y="661784"/>
            <a:ext cx="8465288"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a:t>
            </a:r>
            <a:r>
              <a:rPr lang="en-US" dirty="0" smtClean="0">
                <a:latin typeface="Times New Roman" panose="02020603050405020304" pitchFamily="18" charset="0"/>
                <a:ea typeface="Times New Roman" panose="02020603050405020304" pitchFamily="18" charset="0"/>
              </a:rPr>
              <a:t>(&gt; 95</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availability)</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a:t>
            </a:r>
            <a:r>
              <a:rPr lang="en-US" dirty="0" smtClean="0">
                <a:latin typeface="Times New Roman" panose="02020603050405020304" pitchFamily="18" charset="0"/>
                <a:ea typeface="Times New Roman" panose="02020603050405020304" pitchFamily="18" charset="0"/>
              </a:rPr>
              <a:t>(&gt; 90</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the health </a:t>
            </a:r>
            <a:r>
              <a:rPr lang="en-US" dirty="0">
                <a:latin typeface="Times New Roman" panose="02020603050405020304" pitchFamily="18" charset="0"/>
                <a:ea typeface="Times New Roman" panose="02020603050405020304" pitchFamily="18" charset="0"/>
              </a:rPr>
              <a:t>of data </a:t>
            </a:r>
            <a:r>
              <a:rPr lang="en-US" dirty="0" smtClean="0">
                <a:latin typeface="Times New Roman" panose="02020603050405020304" pitchFamily="18" charset="0"/>
                <a:ea typeface="Times New Roman" panose="02020603050405020304" pitchFamily="18" charset="0"/>
              </a:rPr>
              <a:t>loggers</a:t>
            </a:r>
          </a:p>
          <a:p>
            <a:pPr marL="342900" indent="-342900">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of data at different measurement heights</a:t>
            </a:r>
            <a:endParaRPr lang="en-US" dirty="0">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3"/>
          <a:stretch>
            <a:fillRect/>
          </a:stretch>
        </p:blipFill>
        <p:spPr>
          <a:xfrm>
            <a:off x="598034" y="2682005"/>
            <a:ext cx="4796926" cy="2887438"/>
          </a:xfrm>
          <a:prstGeom prst="rect">
            <a:avLst/>
          </a:prstGeom>
        </p:spPr>
      </p:pic>
      <p:sp>
        <p:nvSpPr>
          <p:cNvPr id="18" name="TextBox 17"/>
          <p:cNvSpPr txBox="1"/>
          <p:nvPr/>
        </p:nvSpPr>
        <p:spPr>
          <a:xfrm>
            <a:off x="2757489" y="5581422"/>
            <a:ext cx="478016" cy="253916"/>
          </a:xfrm>
          <a:prstGeom prst="rect">
            <a:avLst/>
          </a:prstGeom>
          <a:noFill/>
        </p:spPr>
        <p:txBody>
          <a:bodyPr wrap="square" rtlCol="0">
            <a:spAutoFit/>
          </a:bodyPr>
          <a:lstStyle/>
          <a:p>
            <a:r>
              <a:rPr lang="en-US" sz="1050" b="1" dirty="0" smtClean="0"/>
              <a:t>Date</a:t>
            </a:r>
            <a:endParaRPr lang="en-US" sz="1050" b="1" dirty="0"/>
          </a:p>
        </p:txBody>
      </p:sp>
      <p:sp>
        <p:nvSpPr>
          <p:cNvPr id="19" name="TextBox 18"/>
          <p:cNvSpPr txBox="1"/>
          <p:nvPr/>
        </p:nvSpPr>
        <p:spPr>
          <a:xfrm>
            <a:off x="267494" y="3871808"/>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
        <p:nvSpPr>
          <p:cNvPr id="7" name="TextBox 6"/>
          <p:cNvSpPr txBox="1"/>
          <p:nvPr/>
        </p:nvSpPr>
        <p:spPr>
          <a:xfrm>
            <a:off x="5282654" y="3785006"/>
            <a:ext cx="497252" cy="261610"/>
          </a:xfrm>
          <a:prstGeom prst="rect">
            <a:avLst/>
          </a:prstGeom>
          <a:noFill/>
        </p:spPr>
        <p:txBody>
          <a:bodyPr wrap="none" rtlCol="0">
            <a:spAutoFit/>
          </a:bodyPr>
          <a:lstStyle/>
          <a:p>
            <a:r>
              <a:rPr lang="en-US" sz="1050" dirty="0" smtClean="0"/>
              <a:t>ML 1</a:t>
            </a:r>
            <a:endParaRPr lang="en-US" sz="1050" dirty="0"/>
          </a:p>
        </p:txBody>
      </p:sp>
      <p:sp>
        <p:nvSpPr>
          <p:cNvPr id="21" name="TextBox 20"/>
          <p:cNvSpPr txBox="1"/>
          <p:nvPr/>
        </p:nvSpPr>
        <p:spPr>
          <a:xfrm>
            <a:off x="5282654" y="3925787"/>
            <a:ext cx="497252" cy="261610"/>
          </a:xfrm>
          <a:prstGeom prst="rect">
            <a:avLst/>
          </a:prstGeom>
          <a:noFill/>
        </p:spPr>
        <p:txBody>
          <a:bodyPr wrap="none" rtlCol="0">
            <a:spAutoFit/>
          </a:bodyPr>
          <a:lstStyle/>
          <a:p>
            <a:r>
              <a:rPr lang="en-US" sz="1050" dirty="0" smtClean="0"/>
              <a:t>ML 2</a:t>
            </a:r>
            <a:endParaRPr lang="en-US" sz="1050" dirty="0"/>
          </a:p>
        </p:txBody>
      </p:sp>
      <p:sp>
        <p:nvSpPr>
          <p:cNvPr id="22" name="TextBox 21"/>
          <p:cNvSpPr txBox="1"/>
          <p:nvPr/>
        </p:nvSpPr>
        <p:spPr>
          <a:xfrm>
            <a:off x="5282654" y="4084284"/>
            <a:ext cx="497252" cy="261610"/>
          </a:xfrm>
          <a:prstGeom prst="rect">
            <a:avLst/>
          </a:prstGeom>
          <a:noFill/>
        </p:spPr>
        <p:txBody>
          <a:bodyPr wrap="none" rtlCol="0">
            <a:spAutoFit/>
          </a:bodyPr>
          <a:lstStyle/>
          <a:p>
            <a:r>
              <a:rPr lang="en-US" sz="1050" dirty="0" smtClean="0"/>
              <a:t>ML 3</a:t>
            </a:r>
            <a:endParaRPr lang="en-US" sz="1050" dirty="0"/>
          </a:p>
        </p:txBody>
      </p:sp>
      <p:sp>
        <p:nvSpPr>
          <p:cNvPr id="24" name="TextBox 23"/>
          <p:cNvSpPr txBox="1"/>
          <p:nvPr/>
        </p:nvSpPr>
        <p:spPr>
          <a:xfrm>
            <a:off x="5282654" y="4242780"/>
            <a:ext cx="497252" cy="261610"/>
          </a:xfrm>
          <a:prstGeom prst="rect">
            <a:avLst/>
          </a:prstGeom>
          <a:noFill/>
        </p:spPr>
        <p:txBody>
          <a:bodyPr wrap="none" rtlCol="0">
            <a:spAutoFit/>
          </a:bodyPr>
          <a:lstStyle/>
          <a:p>
            <a:r>
              <a:rPr lang="en-US" sz="1050" dirty="0" smtClean="0"/>
              <a:t>ML 4</a:t>
            </a:r>
            <a:endParaRPr lang="en-US" sz="1050" dirty="0"/>
          </a:p>
        </p:txBody>
      </p:sp>
      <p:sp>
        <p:nvSpPr>
          <p:cNvPr id="28" name="TextBox 27"/>
          <p:cNvSpPr txBox="1"/>
          <p:nvPr/>
        </p:nvSpPr>
        <p:spPr>
          <a:xfrm>
            <a:off x="598034" y="2488862"/>
            <a:ext cx="994183" cy="253916"/>
          </a:xfrm>
          <a:prstGeom prst="rect">
            <a:avLst/>
          </a:prstGeom>
          <a:noFill/>
        </p:spPr>
        <p:txBody>
          <a:bodyPr wrap="none" rtlCol="0">
            <a:spAutoFit/>
          </a:bodyPr>
          <a:lstStyle/>
          <a:p>
            <a:r>
              <a:rPr lang="en-US" sz="1050" dirty="0" smtClean="0"/>
              <a:t>NEON-CPER</a:t>
            </a:r>
            <a:endParaRPr lang="en-US" sz="1050" dirty="0"/>
          </a:p>
        </p:txBody>
      </p:sp>
      <p:pic>
        <p:nvPicPr>
          <p:cNvPr id="8" name="Picture 7"/>
          <p:cNvPicPr>
            <a:picLocks noChangeAspect="1"/>
          </p:cNvPicPr>
          <p:nvPr/>
        </p:nvPicPr>
        <p:blipFill>
          <a:blip r:embed="rId4"/>
          <a:stretch>
            <a:fillRect/>
          </a:stretch>
        </p:blipFill>
        <p:spPr>
          <a:xfrm>
            <a:off x="5779907" y="2139112"/>
            <a:ext cx="3110054" cy="3563494"/>
          </a:xfrm>
          <a:prstGeom prst="rect">
            <a:avLst/>
          </a:prstGeom>
        </p:spPr>
      </p:pic>
    </p:spTree>
    <p:extLst>
      <p:ext uri="{BB962C8B-B14F-4D97-AF65-F5344CB8AC3E}">
        <p14:creationId xmlns:p14="http://schemas.microsoft.com/office/powerpoint/2010/main" val="2200685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0183" y="3569357"/>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4"/>
          <a:stretch>
            <a:fillRect/>
          </a:stretch>
        </p:blipFill>
        <p:spPr>
          <a:xfrm>
            <a:off x="5179464" y="1287601"/>
            <a:ext cx="3226378" cy="2160010"/>
          </a:xfrm>
          <a:prstGeom prst="rect">
            <a:avLst/>
          </a:prstGeom>
        </p:spPr>
      </p:pic>
      <p:sp>
        <p:nvSpPr>
          <p:cNvPr id="9" name="TextBox 8"/>
          <p:cNvSpPr txBox="1"/>
          <p:nvPr/>
        </p:nvSpPr>
        <p:spPr>
          <a:xfrm rot="16200000">
            <a:off x="4633321" y="2136585"/>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373964" y="3399981"/>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544452" y="1287601"/>
            <a:ext cx="3419503" cy="2186602"/>
          </a:xfrm>
          <a:prstGeom prst="rect">
            <a:avLst/>
          </a:prstGeom>
        </p:spPr>
      </p:pic>
      <p:sp>
        <p:nvSpPr>
          <p:cNvPr id="28" name="TextBox 27"/>
          <p:cNvSpPr txBox="1"/>
          <p:nvPr/>
        </p:nvSpPr>
        <p:spPr>
          <a:xfrm>
            <a:off x="1757111" y="3421692"/>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866191" y="2039243"/>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866191" y="2307772"/>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295940" y="2140431"/>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a:t>
            </a:r>
            <a:r>
              <a:rPr lang="en-US" sz="2000" i="1" u="sng" dirty="0" smtClean="0"/>
              <a:t>environmental phenomena]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i="1" u="sng" dirty="0" smtClean="0"/>
              <a:t>]</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585323"/>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Absolute </a:t>
            </a:r>
            <a:r>
              <a:rPr lang="en-US"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endParaRPr lang="en-US" dirty="0" smtClean="0">
              <a:solidFill>
                <a:srgbClr val="000000"/>
              </a:solidFill>
              <a:latin typeface="Calibri" panose="020F0502020204030204" pitchFamily="34" charset="0"/>
            </a:endParaRPr>
          </a:p>
        </p:txBody>
      </p:sp>
      <p:sp>
        <p:nvSpPr>
          <p:cNvPr id="3" name="Rectangle 2"/>
          <p:cNvSpPr/>
          <p:nvPr/>
        </p:nvSpPr>
        <p:spPr>
          <a:xfrm>
            <a:off x="4803180" y="3199178"/>
            <a:ext cx="4181467" cy="1477328"/>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Variables 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43470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9"/>
            <a:ext cx="4333867" cy="1477328"/>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a:t>
            </a:r>
            <a:r>
              <a:rPr lang="en-US" sz="2000" i="1" u="sng" dirty="0" smtClean="0"/>
              <a:t>environmental phenomena]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i="1" u="sng" dirty="0" smtClean="0"/>
              <a:t>]</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1497" y="1670408"/>
            <a:ext cx="5929024" cy="3378672"/>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1415772"/>
          </a:xfrm>
          <a:prstGeom prst="rect">
            <a:avLst/>
          </a:prstGeom>
        </p:spPr>
        <p:txBody>
          <a:bodyPr wrap="square">
            <a:spAutoFit/>
          </a:bodyPr>
          <a:lstStyle/>
          <a:p>
            <a:pPr marL="285750" indent="-285750">
              <a:buFont typeface="Arial" panose="020B0604020202020204" pitchFamily="34" charset="0"/>
              <a:buChar char="•"/>
            </a:pPr>
            <a:r>
              <a:rPr lang="en-US" dirty="0" smtClean="0"/>
              <a:t>A </a:t>
            </a:r>
            <a:r>
              <a:rPr lang="en-US" dirty="0" smtClean="0"/>
              <a:t>tool </a:t>
            </a:r>
            <a:r>
              <a:rPr lang="en-US" dirty="0" smtClean="0"/>
              <a:t>(R package + database) </a:t>
            </a:r>
            <a:r>
              <a:rPr lang="en-US" dirty="0" smtClean="0"/>
              <a:t>for </a:t>
            </a:r>
            <a:r>
              <a:rPr lang="en-US" dirty="0"/>
              <a:t>locating, mapping, and gathering environmental 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400" dirty="0" smtClean="0"/>
          </a:p>
        </p:txBody>
      </p:sp>
      <p:sp>
        <p:nvSpPr>
          <p:cNvPr id="2" name="TextBox 1"/>
          <p:cNvSpPr txBox="1"/>
          <p:nvPr/>
        </p:nvSpPr>
        <p:spPr>
          <a:xfrm>
            <a:off x="6824616" y="4490760"/>
            <a:ext cx="2044151" cy="1077218"/>
          </a:xfrm>
          <a:prstGeom prst="rect">
            <a:avLst/>
          </a:prstGeom>
          <a:solidFill>
            <a:schemeClr val="accent1">
              <a:lumMod val="20000"/>
              <a:lumOff val="80000"/>
            </a:schemeClr>
          </a:solidFill>
        </p:spPr>
        <p:txBody>
          <a:bodyPr wrap="square" rtlCol="0">
            <a:spAutoFit/>
          </a:bodyPr>
          <a:lstStyle/>
          <a:p>
            <a:r>
              <a:rPr lang="en-US" sz="1600" dirty="0" smtClean="0"/>
              <a:t>Plot of Lat. / </a:t>
            </a:r>
            <a:r>
              <a:rPr lang="en-US" sz="1600" dirty="0" err="1" smtClean="0"/>
              <a:t>lon</a:t>
            </a:r>
            <a:r>
              <a:rPr lang="en-US" sz="1600" dirty="0" smtClean="0"/>
              <a:t>. coordinates of every station in </a:t>
            </a:r>
            <a:r>
              <a:rPr lang="en-US" sz="1600" dirty="0" smtClean="0"/>
              <a:t>metScanR </a:t>
            </a:r>
            <a:r>
              <a:rPr lang="en-US" sz="1600" dirty="0" smtClean="0"/>
              <a:t>database</a:t>
            </a:r>
            <a:endParaRPr lang="en-US" sz="1600" dirty="0"/>
          </a:p>
        </p:txBody>
      </p:sp>
      <p:sp>
        <p:nvSpPr>
          <p:cNvPr id="4" name="Right Arrow 3"/>
          <p:cNvSpPr/>
          <p:nvPr/>
        </p:nvSpPr>
        <p:spPr bwMode="auto">
          <a:xfrm rot="13725596">
            <a:off x="6212992" y="4471399"/>
            <a:ext cx="703234" cy="377626"/>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Rectangle 12"/>
          <p:cNvSpPr/>
          <p:nvPr/>
        </p:nvSpPr>
        <p:spPr>
          <a:xfrm>
            <a:off x="178836" y="1868827"/>
            <a:ext cx="2612662" cy="3046988"/>
          </a:xfrm>
          <a:prstGeom prst="rect">
            <a:avLst/>
          </a:prstGeom>
        </p:spPr>
        <p:txBody>
          <a:bodyPr wrap="square">
            <a:spAutoFit/>
          </a:bodyPr>
          <a:lstStyle/>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a:solidFill>
                  <a:srgbClr val="000000"/>
                </a:solidFill>
                <a:latin typeface="Calibri" panose="020F0502020204030204" pitchFamily="34" charset="0"/>
              </a:rPr>
              <a:t>IDs </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Platform(s)</a:t>
            </a:r>
            <a:endParaRPr lang="pt-BR"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Geolocation </a:t>
            </a:r>
            <a:r>
              <a:rPr lang="en-US" sz="1600" dirty="0">
                <a:solidFill>
                  <a:srgbClr val="000000"/>
                </a:solidFill>
                <a:latin typeface="Calibri" panose="020F0502020204030204" pitchFamily="34" charset="0"/>
              </a:rPr>
              <a:t>data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Absolute </a:t>
            </a:r>
            <a:r>
              <a:rPr lang="en-US" sz="1600"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r>
              <a:rPr lang="en-US" sz="1600" dirty="0">
                <a:solidFill>
                  <a:srgbClr val="000000"/>
                </a:solidFill>
                <a:latin typeface="Calibri" panose="020F0502020204030204" pitchFamily="34" charset="0"/>
              </a:rPr>
              <a:t>Variables measured </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Active </a:t>
            </a:r>
            <a:r>
              <a:rPr lang="en-US" sz="1600" dirty="0">
                <a:solidFill>
                  <a:srgbClr val="000000"/>
                </a:solidFill>
                <a:latin typeface="Calibri" panose="020F0502020204030204" pitchFamily="34" charset="0"/>
              </a:rPr>
              <a:t>dates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Temporal Resolution</a:t>
            </a:r>
            <a:endParaRPr lang="en-US" sz="1600" dirty="0" smtClean="0">
              <a:solidFill>
                <a:srgbClr val="000000"/>
              </a:solidFill>
              <a:latin typeface="Calibri" panose="020F0502020204030204" pitchFamily="34" charset="0"/>
            </a:endParaRPr>
          </a:p>
        </p:txBody>
      </p:sp>
      <p:sp>
        <p:nvSpPr>
          <p:cNvPr id="14" name="Rectangle 13"/>
          <p:cNvSpPr/>
          <p:nvPr/>
        </p:nvSpPr>
        <p:spPr bwMode="auto">
          <a:xfrm>
            <a:off x="200851" y="1868827"/>
            <a:ext cx="2690395" cy="3046988"/>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74618" y="5114234"/>
            <a:ext cx="4833256" cy="646331"/>
          </a:xfrm>
          <a:prstGeom prst="rect">
            <a:avLst/>
          </a:prstGeom>
          <a:noFill/>
        </p:spPr>
        <p:txBody>
          <a:bodyPr wrap="square" rtlCol="0">
            <a:spAutoFit/>
          </a:bodyPr>
          <a:lstStyle/>
          <a:p>
            <a:r>
              <a:rPr lang="en-US" dirty="0" smtClean="0"/>
              <a:t>*Drastically mitigates time sink when searching for specific environmental data</a:t>
            </a:r>
            <a:endParaRPr lang="en-US" dirty="0"/>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10" name="Rectangle 9"/>
          <p:cNvSpPr/>
          <p:nvPr/>
        </p:nvSpPr>
        <p:spPr>
          <a:xfrm>
            <a:off x="5040496" y="703802"/>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sp>
        <p:nvSpPr>
          <p:cNvPr id="24" name="Rectangle 23"/>
          <p:cNvSpPr/>
          <p:nvPr/>
        </p:nvSpPr>
        <p:spPr>
          <a:xfrm>
            <a:off x="201452" y="3412498"/>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073109" y="1206332"/>
            <a:ext cx="5070891" cy="2190464"/>
          </a:xfrm>
          <a:prstGeom prst="rect">
            <a:avLst/>
          </a:prstGeom>
        </p:spPr>
      </p:pic>
      <p:pic>
        <p:nvPicPr>
          <p:cNvPr id="41" name="Picture 40"/>
          <p:cNvPicPr>
            <a:picLocks noChangeAspect="1"/>
          </p:cNvPicPr>
          <p:nvPr/>
        </p:nvPicPr>
        <p:blipFill>
          <a:blip r:embed="rId4"/>
          <a:stretch>
            <a:fillRect/>
          </a:stretch>
        </p:blipFill>
        <p:spPr>
          <a:xfrm>
            <a:off x="1251405" y="1541343"/>
            <a:ext cx="1178785" cy="1180280"/>
          </a:xfrm>
          <a:prstGeom prst="rect">
            <a:avLst/>
          </a:prstGeom>
        </p:spPr>
      </p:pic>
      <p:pic>
        <p:nvPicPr>
          <p:cNvPr id="39" name="Picture 38"/>
          <p:cNvPicPr>
            <a:picLocks noChangeAspect="1"/>
          </p:cNvPicPr>
          <p:nvPr/>
        </p:nvPicPr>
        <p:blipFill>
          <a:blip r:embed="rId5"/>
          <a:stretch>
            <a:fillRect/>
          </a:stretch>
        </p:blipFill>
        <p:spPr>
          <a:xfrm>
            <a:off x="791584" y="3959773"/>
            <a:ext cx="3579066" cy="1699260"/>
          </a:xfrm>
          <a:prstGeom prst="rect">
            <a:avLst/>
          </a:prstGeom>
        </p:spPr>
      </p:pic>
      <p:pic>
        <p:nvPicPr>
          <p:cNvPr id="6151" name="Picture 7"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282" y="2782188"/>
            <a:ext cx="2548990" cy="32700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a:stretch>
            <a:fillRect/>
          </a:stretch>
        </p:blipFill>
        <p:spPr>
          <a:xfrm>
            <a:off x="555122" y="879197"/>
            <a:ext cx="648293" cy="648293"/>
          </a:xfrm>
          <a:prstGeom prst="rect">
            <a:avLst/>
          </a:prstGeom>
        </p:spPr>
      </p:pic>
      <p:sp>
        <p:nvSpPr>
          <p:cNvPr id="2" name="Rectangle 1"/>
          <p:cNvSpPr/>
          <p:nvPr/>
        </p:nvSpPr>
        <p:spPr>
          <a:xfrm>
            <a:off x="685282" y="3508209"/>
            <a:ext cx="3031664" cy="369332"/>
          </a:xfrm>
          <a:prstGeom prst="rect">
            <a:avLst/>
          </a:prstGeom>
        </p:spPr>
        <p:txBody>
          <a:bodyPr wrap="none">
            <a:spAutoFit/>
          </a:bodyPr>
          <a:lstStyle/>
          <a:p>
            <a:r>
              <a:rPr lang="en-US" u="sng" dirty="0" smtClean="0"/>
              <a:t>…To be added in the future </a:t>
            </a:r>
            <a:endParaRPr lang="en-US" u="sng" dirty="0"/>
          </a:p>
        </p:txBody>
      </p:sp>
      <p:sp>
        <p:nvSpPr>
          <p:cNvPr id="14" name="Rectangle 13"/>
          <p:cNvSpPr/>
          <p:nvPr/>
        </p:nvSpPr>
        <p:spPr>
          <a:xfrm>
            <a:off x="1139079" y="1075650"/>
            <a:ext cx="1836567" cy="1015663"/>
          </a:xfrm>
          <a:prstGeom prst="rect">
            <a:avLst/>
          </a:prstGeom>
        </p:spPr>
        <p:txBody>
          <a:bodyPr wrap="square">
            <a:spAutoFit/>
          </a:bodyPr>
          <a:lstStyle/>
          <a:p>
            <a:r>
              <a:rPr lang="en-US" sz="2400" u="sng" dirty="0" smtClean="0"/>
              <a:t>Inspired by</a:t>
            </a:r>
          </a:p>
          <a:p>
            <a:pPr lvl="1"/>
            <a:endParaRPr lang="en-US" dirty="0" smtClean="0"/>
          </a:p>
          <a:p>
            <a:pPr marL="285750" indent="-285750">
              <a:buFont typeface="Arial" panose="020B0604020202020204" pitchFamily="34" charset="0"/>
              <a:buChar char="•"/>
            </a:pPr>
            <a:endParaRPr lang="en-US" dirty="0" smtClean="0"/>
          </a:p>
        </p:txBody>
      </p:sp>
      <p:pic>
        <p:nvPicPr>
          <p:cNvPr id="40" name="Picture 39"/>
          <p:cNvPicPr>
            <a:picLocks noChangeAspect="1"/>
          </p:cNvPicPr>
          <p:nvPr/>
        </p:nvPicPr>
        <p:blipFill>
          <a:blip r:embed="rId8"/>
          <a:stretch>
            <a:fillRect/>
          </a:stretch>
        </p:blipFill>
        <p:spPr>
          <a:xfrm>
            <a:off x="6384310" y="4097248"/>
            <a:ext cx="2127140" cy="1464264"/>
          </a:xfrm>
          <a:prstGeom prst="rect">
            <a:avLst/>
          </a:prstGeom>
        </p:spPr>
      </p:pic>
      <p:sp>
        <p:nvSpPr>
          <p:cNvPr id="38" name="Down Arrow 37"/>
          <p:cNvSpPr/>
          <p:nvPr/>
        </p:nvSpPr>
        <p:spPr bwMode="auto">
          <a:xfrm rot="20498457">
            <a:off x="6762965" y="3339788"/>
            <a:ext cx="342900" cy="103589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rot="5400000" flipV="1">
            <a:off x="4904160" y="4301573"/>
            <a:ext cx="316035" cy="1015660"/>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3996259" y="195349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3782899" y="180520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6946" y="1901921"/>
            <a:ext cx="1029621" cy="102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151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3.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1721</TotalTime>
  <Words>1574</Words>
  <Application>Microsoft Office PowerPoint</Application>
  <PresentationFormat>On-screen Show (4:3)</PresentationFormat>
  <Paragraphs>358</Paragraphs>
  <Slides>27</Slides>
  <Notes>27</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178</cp:revision>
  <dcterms:created xsi:type="dcterms:W3CDTF">2018-01-02T16:23:22Z</dcterms:created>
  <dcterms:modified xsi:type="dcterms:W3CDTF">2018-01-08T02:59:43Z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